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E8F9-BF6F-C4D3-62E3-46998E9C0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7AC5A-E1C1-AA9F-7B6C-1D4FD1E8F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5F4C-B1EE-BF5D-8F17-12617DC7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CFEEB-1F38-92A3-7515-6600DA66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B27F0-E948-1CB9-EEC6-B733BE80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3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84890-F2D3-AAB9-D6BA-C05DBE8E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ADFA5-CBC8-2F19-F61F-FEA606C20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ECD8-ADD7-C1FD-14E1-7B4CE4EF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2F0A1-A1D1-7D93-9DDC-4922DF3B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07F17-DE5C-AA8E-B203-CFB5E69F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9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A6EAAE-569C-437B-8868-22D05ABF3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08A47-1782-D6B3-2894-EF79B4456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D077B-6D45-CA26-54F1-B43294DCA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70FC-324D-7BE2-A597-B6340BBC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394C9-43E4-8998-F496-EDEC2BED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5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7921-C1F3-425C-BC8D-354A489B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97F43-6C6D-3E3A-71E1-236BC8935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06FC3-942B-28A6-2C84-4A9599EF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7236A-0977-852E-7BED-70C3ECC9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A95D6-6E0C-739A-6A68-9B9D364C8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C79D-AF3B-2D77-3ADC-0E982D91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04077-984C-846F-1815-0F0715AE8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30253-70F1-A5FA-A5D4-59B046C3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AED28-9AFA-3A1B-06E1-1467D6B5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72456-9931-968E-C445-855F7DCE9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1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B02-01E1-949E-094F-FFE397D4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38FDB-B8FD-CD50-C1E4-73FF8B5E5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974BA-A49E-00D3-8416-14FD2381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A3FB6-E36A-E391-0D6E-FA67B6727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6AF57-7543-F990-7266-1472300B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83F1-C2FE-5E71-16D2-FCD5770B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5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2BB61-FE64-E8BF-7D1B-6E80AE113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AA80A-08AB-9211-1C1C-0D741681A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EA54-DB99-55D6-CE5D-FBC06BB16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EC8D9-245B-3A7F-1497-387566730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3F0B76-5FF0-8A9E-4858-6240D9461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202670-10FB-C597-F499-E9BFA365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B0782-B630-3AFC-1A6D-ED599DD9D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3AF1AB-7591-9203-F7A6-CE9DB41A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4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7D56C-72D5-7287-E033-4BA04E8F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7A842-1CE4-E1AE-A541-1A4FFBEA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366CB-F49B-D7E3-42AD-0CBF87FB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C3690-1882-BE05-2089-CCD49208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7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520E15-2169-BBDA-5437-ED8BE77A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AE0F8E-57B1-82F2-573E-2405EB7F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96646-3C17-13D9-4D52-B59BC31D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8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F70-FE36-5FED-5088-5D7E97B3E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DD47F-4A53-65A5-6B93-6AB3A638A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8FB2F-44C1-27D6-DC40-3BE0206AC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382AB-8B7E-5BED-7D60-9FEA9BF3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A80CE-D3CE-FF11-1839-2DAD81C4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4CBE61-F512-8461-EED0-03F7EB12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2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EDB57-7FF5-130C-8F06-383929F2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5445FC-07BD-8F6B-05F8-585DE8539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8B0BC-3FD2-649D-663A-B950F9101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B7F50-9788-5426-58BE-8BC2D68A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01C5-FA82-655B-A298-50891ADC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BBF34-2799-7C23-8225-AB02B565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9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2D05-4228-C2E7-5E6F-F77627DC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ED446-FC73-38B4-3062-96F05C85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50917-7E48-5D02-1E88-81AA9AA01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DE750-F754-46D6-98BE-22C062A77F49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07DE8-D6A9-6AC6-A2C9-400B08D30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EA9C7-68ED-6A92-4189-C5E5D323C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7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8E1DB3-B89A-2383-E79B-FB7E6D689EF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800" y="286172"/>
            <a:ext cx="12192000" cy="619820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C6143C-5EAC-7F2A-E41F-3AF86EAAEA5A}"/>
              </a:ext>
            </a:extLst>
          </p:cNvPr>
          <p:cNvSpPr/>
          <p:nvPr/>
        </p:nvSpPr>
        <p:spPr>
          <a:xfrm>
            <a:off x="84437" y="14150"/>
            <a:ext cx="774654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โครงการสมมติ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เทคโนโลยีและนวัตกรรมเพื่อเพิ่มประสิทธิภาพในการผลิต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Bioplastic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CEC27D-81C3-3DDE-8590-07B288101F33}"/>
              </a:ext>
            </a:extLst>
          </p:cNvPr>
          <p:cNvSpPr/>
          <p:nvPr/>
        </p:nvSpPr>
        <p:spPr>
          <a:xfrm>
            <a:off x="914398" y="6142328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68F13B-487F-8653-4413-9081662C0DFE}"/>
              </a:ext>
            </a:extLst>
          </p:cNvPr>
          <p:cNvSpPr/>
          <p:nvPr/>
        </p:nvSpPr>
        <p:spPr>
          <a:xfrm>
            <a:off x="3805308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942D4B-0984-9BAF-DF1C-73E6047851CC}"/>
              </a:ext>
            </a:extLst>
          </p:cNvPr>
          <p:cNvSpPr/>
          <p:nvPr/>
        </p:nvSpPr>
        <p:spPr>
          <a:xfrm>
            <a:off x="7144255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F9794-080D-EEC5-3FFB-424551F2AFDC}"/>
              </a:ext>
            </a:extLst>
          </p:cNvPr>
          <p:cNvSpPr/>
          <p:nvPr/>
        </p:nvSpPr>
        <p:spPr>
          <a:xfrm>
            <a:off x="6566316" y="247802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68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5ACE1F-5359-3A16-D0DD-30F039622426}"/>
              </a:ext>
            </a:extLst>
          </p:cNvPr>
          <p:cNvSpPr/>
          <p:nvPr/>
        </p:nvSpPr>
        <p:spPr>
          <a:xfrm>
            <a:off x="9800" y="1460147"/>
            <a:ext cx="252597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งบประมาณ </a:t>
            </a:r>
            <a:r>
              <a:rPr kumimoji="0" lang="en-US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XXX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ระยะเวลา </a:t>
            </a: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1-2 </a:t>
            </a: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ปี </a:t>
            </a:r>
            <a:endParaRPr kumimoji="0" lang="th-TH" sz="2400" b="0" i="0" u="none" strike="noStrike" kern="1200" cap="none" spc="0" normalizeH="0" baseline="0" noProof="0" dirty="0" smtClean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(2568-2569) </a:t>
            </a:r>
            <a:endParaRPr kumimoji="0" lang="th-TH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คณะนักวิจัย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ท่าน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 smtClean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ภาคี (ถ้ามี)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ผู้ประกอบการ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A </a:t>
            </a: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ผู้ผลิตผลิตภัณฑ์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Bioplastic)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31DF42-E073-D692-0E81-CED20522BD40}"/>
              </a:ext>
            </a:extLst>
          </p:cNvPr>
          <p:cNvSpPr/>
          <p:nvPr/>
        </p:nvSpPr>
        <p:spPr>
          <a:xfrm>
            <a:off x="2687726" y="1463209"/>
            <a:ext cx="2509929" cy="2677656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เทคโนโลยีการผลิต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ช่วยลดต้นทุนและเพิ่มประสิทธิภาพในผลิต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ภัณฑ์</a:t>
            </a: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ทนต่อความร้อน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ทนต่อการเสื่อมสภาพในกระบวนการผลิต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F72833-EB42-E811-A206-7B9D8CEB40AD}"/>
              </a:ext>
            </a:extLst>
          </p:cNvPr>
          <p:cNvSpPr/>
          <p:nvPr/>
        </p:nvSpPr>
        <p:spPr>
          <a:xfrm>
            <a:off x="5367249" y="1730101"/>
            <a:ext cx="173224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ผู้ประกอบการ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A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BA9DC5B-1FCD-19EF-E00D-ADAE73109940}"/>
              </a:ext>
            </a:extLst>
          </p:cNvPr>
          <p:cNvSpPr/>
          <p:nvPr/>
        </p:nvSpPr>
        <p:spPr>
          <a:xfrm>
            <a:off x="9341884" y="1478991"/>
            <a:ext cx="2673966" cy="2462213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ทางเศรษฐกิจ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ผลตอบแทนสุทธิทางเศรษฐกิจของกลุ่มอุตสาหกรรม 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เพิ่มสูงขึ้น และเพิ่มความสามารถในการแข่งขันในกลุ่มธุรกิจ 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ของประเทศ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42D69E-3A4A-1FCD-05C1-455B2DD4DAE0}"/>
              </a:ext>
            </a:extLst>
          </p:cNvPr>
          <p:cNvSpPr/>
          <p:nvPr/>
        </p:nvSpPr>
        <p:spPr>
          <a:xfrm>
            <a:off x="7270463" y="4676882"/>
            <a:ext cx="1901312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ลดผลกระทบทางสิ่งแวดล้อม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rgbClr val="C00000"/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E731B0-7510-5921-277F-D56FD47F2F42}"/>
              </a:ext>
            </a:extLst>
          </p:cNvPr>
          <p:cNvSpPr/>
          <p:nvPr/>
        </p:nvSpPr>
        <p:spPr>
          <a:xfrm>
            <a:off x="5354122" y="4783111"/>
            <a:ext cx="1735224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ประเทศไทย</a:t>
            </a:r>
            <a:r>
              <a:rPr kumimoji="0" lang="th-TH" sz="2400" i="0" strike="noStrike" kern="1200" cap="none" spc="0" normalizeH="0" baseline="3000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/*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6E0D6C-BAD2-432E-E241-18A8950E7934}"/>
              </a:ext>
            </a:extLst>
          </p:cNvPr>
          <p:cNvSpPr/>
          <p:nvPr/>
        </p:nvSpPr>
        <p:spPr>
          <a:xfrm>
            <a:off x="2695710" y="4283633"/>
            <a:ext cx="2509929" cy="830997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ต้นแบบผลิตภัณฑ์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9BA2EB-4175-C989-C217-7D16B2087540}"/>
              </a:ext>
            </a:extLst>
          </p:cNvPr>
          <p:cNvSpPr/>
          <p:nvPr/>
        </p:nvSpPr>
        <p:spPr>
          <a:xfrm>
            <a:off x="9323440" y="4055990"/>
            <a:ext cx="2710854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ทางสิ่งแวดล้อม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2200" b="1" i="0" strike="noStrike" kern="1200" cap="none" spc="0" normalizeH="0" baseline="0" noProof="0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มีส่วนช่วยปริมาณขยะพลาสติก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AAA603B-1AFC-83B8-7117-E4101D908483}"/>
              </a:ext>
            </a:extLst>
          </p:cNvPr>
          <p:cNvCxnSpPr>
            <a:cxnSpLocks/>
          </p:cNvCxnSpPr>
          <p:nvPr/>
        </p:nvCxnSpPr>
        <p:spPr>
          <a:xfrm>
            <a:off x="5336111" y="2414230"/>
            <a:ext cx="1957735" cy="0"/>
          </a:xfrm>
          <a:prstGeom prst="straightConnector1">
            <a:avLst/>
          </a:prstGeom>
          <a:ln w="5397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0B63214-4453-DDB9-46A8-D8416B271934}"/>
              </a:ext>
            </a:extLst>
          </p:cNvPr>
          <p:cNvSpPr/>
          <p:nvPr/>
        </p:nvSpPr>
        <p:spPr>
          <a:xfrm>
            <a:off x="5405107" y="3222768"/>
            <a:ext cx="1628616" cy="1200329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กลุ่มผู้ประกอบการ </a:t>
            </a:r>
            <a:r>
              <a:rPr kumimoji="0" lang="en-US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3BCB8F6-8A65-29CA-434B-252315624B5B}"/>
              </a:ext>
            </a:extLst>
          </p:cNvPr>
          <p:cNvSpPr/>
          <p:nvPr/>
        </p:nvSpPr>
        <p:spPr>
          <a:xfrm>
            <a:off x="7094027" y="1961981"/>
            <a:ext cx="263075" cy="2201334"/>
          </a:xfrm>
          <a:prstGeom prst="rightBrace">
            <a:avLst/>
          </a:prstGeom>
          <a:ln w="444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7D4FED-B84D-9A85-5217-1EE60237CF98}"/>
              </a:ext>
            </a:extLst>
          </p:cNvPr>
          <p:cNvSpPr txBox="1"/>
          <p:nvPr/>
        </p:nvSpPr>
        <p:spPr>
          <a:xfrm>
            <a:off x="5426360" y="5598783"/>
            <a:ext cx="18605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aseline="30000" dirty="0"/>
              <a:t>/*</a:t>
            </a:r>
            <a:r>
              <a:rPr lang="th-TH" sz="18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เมื่อมีการใช้เทคโนโลยีเป็นวงกว้าง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88FEDB-CAB0-65F6-22AE-6FFE892E0962}"/>
              </a:ext>
            </a:extLst>
          </p:cNvPr>
          <p:cNvSpPr/>
          <p:nvPr/>
        </p:nvSpPr>
        <p:spPr>
          <a:xfrm>
            <a:off x="2678166" y="5326059"/>
            <a:ext cx="250992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บทค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วามวิชาการ...ฉบับ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5C87176-3C59-A13D-4A3C-F78CC24B61E6}"/>
              </a:ext>
            </a:extLst>
          </p:cNvPr>
          <p:cNvGrpSpPr/>
          <p:nvPr/>
        </p:nvGrpSpPr>
        <p:grpSpPr>
          <a:xfrm>
            <a:off x="9771508" y="4845197"/>
            <a:ext cx="2744852" cy="1447042"/>
            <a:chOff x="9803988" y="5091395"/>
            <a:chExt cx="2744852" cy="1447042"/>
          </a:xfrm>
        </p:grpSpPr>
        <p:pic>
          <p:nvPicPr>
            <p:cNvPr id="36" name="Picture 2">
              <a:extLst>
                <a:ext uri="{FF2B5EF4-FFF2-40B4-BE49-F238E27FC236}">
                  <a16:creationId xmlns:a16="http://schemas.microsoft.com/office/drawing/2014/main" id="{89DA7027-9B49-A968-4BE9-C12D34E37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03988" y="5091395"/>
              <a:ext cx="1423387" cy="1423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23D0D7-3824-9752-4D0B-CF55C5E0CE0E}"/>
                </a:ext>
              </a:extLst>
            </p:cNvPr>
            <p:cNvSpPr txBox="1"/>
            <p:nvPr/>
          </p:nvSpPr>
          <p:spPr>
            <a:xfrm>
              <a:off x="10842538" y="6230660"/>
              <a:ext cx="17063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ที่มา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https://pbpc.com/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ED2E627F-1452-1AD3-4BD9-BF5F69ED4B82}"/>
              </a:ext>
            </a:extLst>
          </p:cNvPr>
          <p:cNvSpPr/>
          <p:nvPr/>
        </p:nvSpPr>
        <p:spPr>
          <a:xfrm>
            <a:off x="820746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68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B9462E-A98B-F209-3CE4-5C0D59413499}"/>
              </a:ext>
            </a:extLst>
          </p:cNvPr>
          <p:cNvSpPr/>
          <p:nvPr/>
        </p:nvSpPr>
        <p:spPr>
          <a:xfrm>
            <a:off x="3648348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2569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8BA1FF-B907-48E2-A562-57B7065898A5}"/>
              </a:ext>
            </a:extLst>
          </p:cNvPr>
          <p:cNvSpPr/>
          <p:nvPr/>
        </p:nvSpPr>
        <p:spPr>
          <a:xfrm>
            <a:off x="10391803" y="6465273"/>
            <a:ext cx="6335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3E04265-0D80-5171-250E-202541D68F01}"/>
              </a:ext>
            </a:extLst>
          </p:cNvPr>
          <p:cNvSpPr/>
          <p:nvPr/>
        </p:nvSpPr>
        <p:spPr>
          <a:xfrm>
            <a:off x="6875493" y="6473458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70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6ED32B-486A-9214-A1B2-EA3818E31C9A}"/>
              </a:ext>
            </a:extLst>
          </p:cNvPr>
          <p:cNvSpPr/>
          <p:nvPr/>
        </p:nvSpPr>
        <p:spPr>
          <a:xfrm>
            <a:off x="10374088" y="6142330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1203E7-30D3-DB24-3962-23B6EDF38858}"/>
              </a:ext>
            </a:extLst>
          </p:cNvPr>
          <p:cNvSpPr/>
          <p:nvPr/>
        </p:nvSpPr>
        <p:spPr>
          <a:xfrm>
            <a:off x="7521544" y="2092860"/>
            <a:ext cx="1647455" cy="1785104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มีกำไรเพิ่มขึ้น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เมื่อเทียบกับการเทคโนโลยีการผลิต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แบบเดิม</a:t>
            </a:r>
            <a:endParaRPr lang="en-US" sz="2200" b="1" dirty="0">
              <a:ln w="0">
                <a:noFill/>
              </a:ln>
              <a:solidFill>
                <a:schemeClr val="tx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9041603" y="76029"/>
            <a:ext cx="2883195" cy="3578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000" b="1" i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</a:t>
            </a:r>
            <a:r>
              <a:rPr lang="th-TH" sz="2000" b="1" i="1" dirty="0" err="1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การจัด</a:t>
            </a:r>
            <a:r>
              <a:rPr lang="th-TH" sz="2000" b="1" i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ทำ </a:t>
            </a:r>
            <a:r>
              <a:rPr lang="en-US" sz="2000" b="1" i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Impact Pathway</a:t>
            </a:r>
            <a:endParaRPr lang="en-US" sz="2000" b="1" i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200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8E1DB3-B89A-2383-E79B-FB7E6D689EF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800" y="286172"/>
            <a:ext cx="12192000" cy="619820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C6143C-5EAC-7F2A-E41F-3AF86EAAEA5A}"/>
              </a:ext>
            </a:extLst>
          </p:cNvPr>
          <p:cNvSpPr/>
          <p:nvPr/>
        </p:nvSpPr>
        <p:spPr>
          <a:xfrm>
            <a:off x="84437" y="14150"/>
            <a:ext cx="1194985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แบบฟอร์มแสดง</a:t>
            </a:r>
            <a:r>
              <a:rPr kumimoji="0" lang="th-TH" sz="2400" b="0" i="0" u="none" strike="noStrike" kern="1200" cap="none" spc="0" normalizeH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เส้นทางสู่ผลกระทบของงานวิจัย (</a:t>
            </a:r>
            <a:r>
              <a:rPr kumimoji="0" lang="en-US" sz="2400" b="0" i="0" u="none" strike="noStrike" kern="1200" cap="none" spc="0" normalizeH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Impact Pathway)</a:t>
            </a:r>
            <a:r>
              <a:rPr kumimoji="0" lang="th-TH" sz="2400" b="0" i="0" u="none" strike="noStrike" kern="1200" cap="none" spc="0" normalizeH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ของข้อเสนอโครงการวิจัยเรื่อง “.......”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CEC27D-81C3-3DDE-8590-07B288101F33}"/>
              </a:ext>
            </a:extLst>
          </p:cNvPr>
          <p:cNvSpPr/>
          <p:nvPr/>
        </p:nvSpPr>
        <p:spPr>
          <a:xfrm>
            <a:off x="914398" y="6142328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68F13B-487F-8653-4413-9081662C0DFE}"/>
              </a:ext>
            </a:extLst>
          </p:cNvPr>
          <p:cNvSpPr/>
          <p:nvPr/>
        </p:nvSpPr>
        <p:spPr>
          <a:xfrm>
            <a:off x="3805308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942D4B-0984-9BAF-DF1C-73E6047851CC}"/>
              </a:ext>
            </a:extLst>
          </p:cNvPr>
          <p:cNvSpPr/>
          <p:nvPr/>
        </p:nvSpPr>
        <p:spPr>
          <a:xfrm>
            <a:off x="7144255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F9794-080D-EEC5-3FFB-424551F2AFDC}"/>
              </a:ext>
            </a:extLst>
          </p:cNvPr>
          <p:cNvSpPr/>
          <p:nvPr/>
        </p:nvSpPr>
        <p:spPr>
          <a:xfrm>
            <a:off x="6566316" y="247802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68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5ACE1F-5359-3A16-D0DD-30F039622426}"/>
              </a:ext>
            </a:extLst>
          </p:cNvPr>
          <p:cNvSpPr/>
          <p:nvPr/>
        </p:nvSpPr>
        <p:spPr>
          <a:xfrm>
            <a:off x="9800" y="1460147"/>
            <a:ext cx="252597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งบประมาณ </a:t>
            </a:r>
            <a:r>
              <a:rPr kumimoji="0" lang="en-US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XXX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ระยะเวลา </a:t>
            </a: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1-2 </a:t>
            </a: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ปี </a:t>
            </a:r>
            <a:endParaRPr kumimoji="0" lang="th-TH" sz="2400" b="0" i="0" u="none" strike="noStrike" kern="1200" cap="none" spc="0" normalizeH="0" baseline="0" noProof="0" dirty="0" smtClean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(2568-2569) </a:t>
            </a:r>
            <a:endParaRPr kumimoji="0" lang="th-TH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คณะนักวิจัย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ท่าน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 smtClean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ภาคี (ถ้ามี)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31DF42-E073-D692-0E81-CED20522BD40}"/>
              </a:ext>
            </a:extLst>
          </p:cNvPr>
          <p:cNvSpPr/>
          <p:nvPr/>
        </p:nvSpPr>
        <p:spPr>
          <a:xfrm>
            <a:off x="2687726" y="1463209"/>
            <a:ext cx="250992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ระบุ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F72833-EB42-E811-A206-7B9D8CEB40AD}"/>
              </a:ext>
            </a:extLst>
          </p:cNvPr>
          <p:cNvSpPr/>
          <p:nvPr/>
        </p:nvSpPr>
        <p:spPr>
          <a:xfrm>
            <a:off x="5367249" y="1730101"/>
            <a:ext cx="173224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ระบุ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BA9DC5B-1FCD-19EF-E00D-ADAE73109940}"/>
              </a:ext>
            </a:extLst>
          </p:cNvPr>
          <p:cNvSpPr/>
          <p:nvPr/>
        </p:nvSpPr>
        <p:spPr>
          <a:xfrm>
            <a:off x="9341884" y="1478991"/>
            <a:ext cx="2673966" cy="430887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 smtClean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42D69E-3A4A-1FCD-05C1-455B2DD4DAE0}"/>
              </a:ext>
            </a:extLst>
          </p:cNvPr>
          <p:cNvSpPr/>
          <p:nvPr/>
        </p:nvSpPr>
        <p:spPr>
          <a:xfrm>
            <a:off x="7270463" y="4676882"/>
            <a:ext cx="1901312" cy="430887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 smtClean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rgbClr val="C00000"/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E731B0-7510-5921-277F-D56FD47F2F42}"/>
              </a:ext>
            </a:extLst>
          </p:cNvPr>
          <p:cNvSpPr/>
          <p:nvPr/>
        </p:nvSpPr>
        <p:spPr>
          <a:xfrm>
            <a:off x="5354122" y="4783111"/>
            <a:ext cx="1735224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ประเทศไทย</a:t>
            </a:r>
            <a:r>
              <a:rPr kumimoji="0" lang="th-TH" sz="2400" i="0" strike="noStrike" kern="1200" cap="none" spc="0" normalizeH="0" baseline="3000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/*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6E0D6C-BAD2-432E-E241-18A8950E7934}"/>
              </a:ext>
            </a:extLst>
          </p:cNvPr>
          <p:cNvSpPr/>
          <p:nvPr/>
        </p:nvSpPr>
        <p:spPr>
          <a:xfrm>
            <a:off x="2695710" y="4283633"/>
            <a:ext cx="250992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ระบุ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9BA2EB-4175-C989-C217-7D16B2087540}"/>
              </a:ext>
            </a:extLst>
          </p:cNvPr>
          <p:cNvSpPr/>
          <p:nvPr/>
        </p:nvSpPr>
        <p:spPr>
          <a:xfrm>
            <a:off x="9323440" y="4055990"/>
            <a:ext cx="2710854" cy="430887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 smtClean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AAA603B-1AFC-83B8-7117-E4101D908483}"/>
              </a:ext>
            </a:extLst>
          </p:cNvPr>
          <p:cNvCxnSpPr>
            <a:cxnSpLocks/>
          </p:cNvCxnSpPr>
          <p:nvPr/>
        </p:nvCxnSpPr>
        <p:spPr>
          <a:xfrm>
            <a:off x="5336111" y="2414230"/>
            <a:ext cx="1957735" cy="0"/>
          </a:xfrm>
          <a:prstGeom prst="straightConnector1">
            <a:avLst/>
          </a:prstGeom>
          <a:ln w="5397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0B63214-4453-DDB9-46A8-D8416B271934}"/>
              </a:ext>
            </a:extLst>
          </p:cNvPr>
          <p:cNvSpPr/>
          <p:nvPr/>
        </p:nvSpPr>
        <p:spPr>
          <a:xfrm>
            <a:off x="5405107" y="3222768"/>
            <a:ext cx="1628616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ระบุ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3BCB8F6-8A65-29CA-434B-252315624B5B}"/>
              </a:ext>
            </a:extLst>
          </p:cNvPr>
          <p:cNvSpPr/>
          <p:nvPr/>
        </p:nvSpPr>
        <p:spPr>
          <a:xfrm>
            <a:off x="7094027" y="1961981"/>
            <a:ext cx="263075" cy="2201334"/>
          </a:xfrm>
          <a:prstGeom prst="rightBrace">
            <a:avLst/>
          </a:prstGeom>
          <a:ln w="444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7D4FED-B84D-9A85-5217-1EE60237CF98}"/>
              </a:ext>
            </a:extLst>
          </p:cNvPr>
          <p:cNvSpPr txBox="1"/>
          <p:nvPr/>
        </p:nvSpPr>
        <p:spPr>
          <a:xfrm>
            <a:off x="5426360" y="5598783"/>
            <a:ext cx="18605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aseline="30000" dirty="0"/>
              <a:t>/*</a:t>
            </a:r>
            <a:r>
              <a:rPr lang="th-TH" sz="18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เมื่อมีการใช้เทคโนโลยีเป็นวงกว้าง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88FEDB-CAB0-65F6-22AE-6FFE892E0962}"/>
              </a:ext>
            </a:extLst>
          </p:cNvPr>
          <p:cNvSpPr/>
          <p:nvPr/>
        </p:nvSpPr>
        <p:spPr>
          <a:xfrm>
            <a:off x="2678166" y="5326059"/>
            <a:ext cx="250992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บทค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วามวิชาการ...ฉบับ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5C87176-3C59-A13D-4A3C-F78CC24B61E6}"/>
              </a:ext>
            </a:extLst>
          </p:cNvPr>
          <p:cNvGrpSpPr/>
          <p:nvPr/>
        </p:nvGrpSpPr>
        <p:grpSpPr>
          <a:xfrm>
            <a:off x="9771508" y="4845197"/>
            <a:ext cx="2744852" cy="1447042"/>
            <a:chOff x="9803988" y="5091395"/>
            <a:chExt cx="2744852" cy="1447042"/>
          </a:xfrm>
        </p:grpSpPr>
        <p:pic>
          <p:nvPicPr>
            <p:cNvPr id="36" name="Picture 2">
              <a:extLst>
                <a:ext uri="{FF2B5EF4-FFF2-40B4-BE49-F238E27FC236}">
                  <a16:creationId xmlns:a16="http://schemas.microsoft.com/office/drawing/2014/main" id="{89DA7027-9B49-A968-4BE9-C12D34E37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03988" y="5091395"/>
              <a:ext cx="1423387" cy="1423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23D0D7-3824-9752-4D0B-CF55C5E0CE0E}"/>
                </a:ext>
              </a:extLst>
            </p:cNvPr>
            <p:cNvSpPr txBox="1"/>
            <p:nvPr/>
          </p:nvSpPr>
          <p:spPr>
            <a:xfrm>
              <a:off x="10842538" y="6230660"/>
              <a:ext cx="17063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ที่มา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https://pbpc.com/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ED2E627F-1452-1AD3-4BD9-BF5F69ED4B82}"/>
              </a:ext>
            </a:extLst>
          </p:cNvPr>
          <p:cNvSpPr/>
          <p:nvPr/>
        </p:nvSpPr>
        <p:spPr>
          <a:xfrm>
            <a:off x="820746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68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B9462E-A98B-F209-3CE4-5C0D59413499}"/>
              </a:ext>
            </a:extLst>
          </p:cNvPr>
          <p:cNvSpPr/>
          <p:nvPr/>
        </p:nvSpPr>
        <p:spPr>
          <a:xfrm>
            <a:off x="3648348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2569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8BA1FF-B907-48E2-A562-57B7065898A5}"/>
              </a:ext>
            </a:extLst>
          </p:cNvPr>
          <p:cNvSpPr/>
          <p:nvPr/>
        </p:nvSpPr>
        <p:spPr>
          <a:xfrm>
            <a:off x="10391803" y="6465273"/>
            <a:ext cx="6335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3E04265-0D80-5171-250E-202541D68F01}"/>
              </a:ext>
            </a:extLst>
          </p:cNvPr>
          <p:cNvSpPr/>
          <p:nvPr/>
        </p:nvSpPr>
        <p:spPr>
          <a:xfrm>
            <a:off x="6875493" y="6473458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70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6ED32B-486A-9214-A1B2-EA3818E31C9A}"/>
              </a:ext>
            </a:extLst>
          </p:cNvPr>
          <p:cNvSpPr/>
          <p:nvPr/>
        </p:nvSpPr>
        <p:spPr>
          <a:xfrm>
            <a:off x="10374088" y="6142330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1203E7-30D3-DB24-3962-23B6EDF38858}"/>
              </a:ext>
            </a:extLst>
          </p:cNvPr>
          <p:cNvSpPr/>
          <p:nvPr/>
        </p:nvSpPr>
        <p:spPr>
          <a:xfrm>
            <a:off x="7521544" y="2092860"/>
            <a:ext cx="1647455" cy="430887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 smtClean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</a:t>
            </a:r>
            <a:endParaRPr lang="en-US" sz="2200" b="1" dirty="0">
              <a:ln w="0">
                <a:noFill/>
              </a:ln>
              <a:solidFill>
                <a:schemeClr val="tx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691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8E1DB3-B89A-2383-E79B-FB7E6D689EF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800" y="286172"/>
            <a:ext cx="12192000" cy="619820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C6143C-5EAC-7F2A-E41F-3AF86EAAEA5A}"/>
              </a:ext>
            </a:extLst>
          </p:cNvPr>
          <p:cNvSpPr/>
          <p:nvPr/>
        </p:nvSpPr>
        <p:spPr>
          <a:xfrm>
            <a:off x="84437" y="14150"/>
            <a:ext cx="1194985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The </a:t>
            </a:r>
            <a:r>
              <a:rPr kumimoji="0" lang="en-US" sz="2400" b="0" i="0" u="none" strike="noStrike" kern="1200" cap="none" spc="0" normalizeH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Impact Pathway of the research project title</a:t>
            </a:r>
            <a:r>
              <a:rPr kumimoji="0" lang="th-TH" sz="2400" b="0" i="0" u="none" strike="noStrike" kern="1200" cap="none" spc="0" normalizeH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“.......”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CEC27D-81C3-3DDE-8590-07B288101F33}"/>
              </a:ext>
            </a:extLst>
          </p:cNvPr>
          <p:cNvSpPr/>
          <p:nvPr/>
        </p:nvSpPr>
        <p:spPr>
          <a:xfrm>
            <a:off x="914398" y="6142328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68F13B-487F-8653-4413-9081662C0DFE}"/>
              </a:ext>
            </a:extLst>
          </p:cNvPr>
          <p:cNvSpPr/>
          <p:nvPr/>
        </p:nvSpPr>
        <p:spPr>
          <a:xfrm>
            <a:off x="3805308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942D4B-0984-9BAF-DF1C-73E6047851CC}"/>
              </a:ext>
            </a:extLst>
          </p:cNvPr>
          <p:cNvSpPr/>
          <p:nvPr/>
        </p:nvSpPr>
        <p:spPr>
          <a:xfrm>
            <a:off x="7144255" y="6142329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F9794-080D-EEC5-3FFB-424551F2AFDC}"/>
              </a:ext>
            </a:extLst>
          </p:cNvPr>
          <p:cNvSpPr/>
          <p:nvPr/>
        </p:nvSpPr>
        <p:spPr>
          <a:xfrm>
            <a:off x="6566316" y="247802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68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5ACE1F-5359-3A16-D0DD-30F039622426}"/>
              </a:ext>
            </a:extLst>
          </p:cNvPr>
          <p:cNvSpPr/>
          <p:nvPr/>
        </p:nvSpPr>
        <p:spPr>
          <a:xfrm>
            <a:off x="9800" y="1460147"/>
            <a:ext cx="2525974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Budget</a:t>
            </a: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XXX 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Baht</a:t>
            </a: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Funding source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amount 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... 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Baht</a:t>
            </a: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Funding source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amount 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... 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Baht</a:t>
            </a: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Duration</a:t>
            </a: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1-2 </a:t>
            </a:r>
            <a:r>
              <a:rPr kumimoji="0" lang="en-US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years</a:t>
            </a: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endParaRPr kumimoji="0" lang="th-TH" sz="2400" b="0" i="0" u="none" strike="noStrike" kern="1200" cap="none" spc="0" normalizeH="0" baseline="0" noProof="0" dirty="0" smtClean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2568-2569</a:t>
            </a: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) </a:t>
            </a:r>
            <a:endParaRPr kumimoji="0" lang="th-TH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The amount of researchers ….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Joint venture / funding sources 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if any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31DF42-E073-D692-0E81-CED20522BD40}"/>
              </a:ext>
            </a:extLst>
          </p:cNvPr>
          <p:cNvSpPr/>
          <p:nvPr/>
        </p:nvSpPr>
        <p:spPr>
          <a:xfrm>
            <a:off x="2687726" y="1463209"/>
            <a:ext cx="250992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Identify the detail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F72833-EB42-E811-A206-7B9D8CEB40AD}"/>
              </a:ext>
            </a:extLst>
          </p:cNvPr>
          <p:cNvSpPr/>
          <p:nvPr/>
        </p:nvSpPr>
        <p:spPr>
          <a:xfrm>
            <a:off x="5367249" y="1730101"/>
            <a:ext cx="173224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</a:t>
            </a:r>
            <a:r>
              <a:rPr kumimoji="0" lang="en-US" sz="2400" i="0" strike="noStrike" kern="1200" cap="none" spc="0" normalizeH="0" baseline="0" noProof="0" dirty="0" err="1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dentify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BA9DC5B-1FCD-19EF-E00D-ADAE73109940}"/>
              </a:ext>
            </a:extLst>
          </p:cNvPr>
          <p:cNvSpPr/>
          <p:nvPr/>
        </p:nvSpPr>
        <p:spPr>
          <a:xfrm>
            <a:off x="9341884" y="1478991"/>
            <a:ext cx="2673966" cy="430887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b="1" u="sng" noProof="0" dirty="0" smtClean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Identify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42D69E-3A4A-1FCD-05C1-455B2DD4DAE0}"/>
              </a:ext>
            </a:extLst>
          </p:cNvPr>
          <p:cNvSpPr/>
          <p:nvPr/>
        </p:nvSpPr>
        <p:spPr>
          <a:xfrm>
            <a:off x="7270463" y="4676882"/>
            <a:ext cx="1901312" cy="430887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b="1" noProof="0" dirty="0" smtClean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Identify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rgbClr val="C00000"/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E731B0-7510-5921-277F-D56FD47F2F42}"/>
              </a:ext>
            </a:extLst>
          </p:cNvPr>
          <p:cNvSpPr/>
          <p:nvPr/>
        </p:nvSpPr>
        <p:spPr>
          <a:xfrm>
            <a:off x="5354122" y="4783111"/>
            <a:ext cx="1735224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Thailand</a:t>
            </a:r>
            <a:r>
              <a:rPr kumimoji="0" lang="th-TH" sz="2400" i="0" strike="noStrike" kern="1200" cap="none" spc="0" normalizeH="0" baseline="3000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/*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6E0D6C-BAD2-432E-E241-18A8950E7934}"/>
              </a:ext>
            </a:extLst>
          </p:cNvPr>
          <p:cNvSpPr/>
          <p:nvPr/>
        </p:nvSpPr>
        <p:spPr>
          <a:xfrm>
            <a:off x="2695710" y="4283633"/>
            <a:ext cx="2509929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Identify the </a:t>
            </a:r>
            <a:r>
              <a:rPr kumimoji="0" lang="en-US" sz="2400" i="0" strike="noStrike" kern="1200" cap="none" spc="0" normalizeH="0" baseline="0" noProof="0" dirty="0" err="1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det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</a:t>
            </a:r>
            <a:r>
              <a:rPr kumimoji="0" lang="en-US" sz="2400" i="0" strike="noStrike" kern="1200" cap="none" spc="0" normalizeH="0" baseline="0" noProof="0" dirty="0" err="1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il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9BA2EB-4175-C989-C217-7D16B2087540}"/>
              </a:ext>
            </a:extLst>
          </p:cNvPr>
          <p:cNvSpPr/>
          <p:nvPr/>
        </p:nvSpPr>
        <p:spPr>
          <a:xfrm>
            <a:off x="9323440" y="4055990"/>
            <a:ext cx="2710854" cy="430887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b="1" u="sng" noProof="0" dirty="0" smtClean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Identify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AAA603B-1AFC-83B8-7117-E4101D908483}"/>
              </a:ext>
            </a:extLst>
          </p:cNvPr>
          <p:cNvCxnSpPr>
            <a:cxnSpLocks/>
          </p:cNvCxnSpPr>
          <p:nvPr/>
        </p:nvCxnSpPr>
        <p:spPr>
          <a:xfrm>
            <a:off x="5336111" y="2414230"/>
            <a:ext cx="1957735" cy="0"/>
          </a:xfrm>
          <a:prstGeom prst="straightConnector1">
            <a:avLst/>
          </a:prstGeom>
          <a:ln w="5397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0B63214-4453-DDB9-46A8-D8416B271934}"/>
              </a:ext>
            </a:extLst>
          </p:cNvPr>
          <p:cNvSpPr/>
          <p:nvPr/>
        </p:nvSpPr>
        <p:spPr>
          <a:xfrm>
            <a:off x="5405107" y="3222768"/>
            <a:ext cx="1628616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Identify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3BCB8F6-8A65-29CA-434B-252315624B5B}"/>
              </a:ext>
            </a:extLst>
          </p:cNvPr>
          <p:cNvSpPr/>
          <p:nvPr/>
        </p:nvSpPr>
        <p:spPr>
          <a:xfrm>
            <a:off x="7094027" y="1961981"/>
            <a:ext cx="263075" cy="2201334"/>
          </a:xfrm>
          <a:prstGeom prst="rightBrace">
            <a:avLst/>
          </a:prstGeom>
          <a:ln w="444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7D4FED-B84D-9A85-5217-1EE60237CF98}"/>
              </a:ext>
            </a:extLst>
          </p:cNvPr>
          <p:cNvSpPr txBox="1"/>
          <p:nvPr/>
        </p:nvSpPr>
        <p:spPr>
          <a:xfrm>
            <a:off x="5426360" y="5598783"/>
            <a:ext cx="18605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aseline="30000" dirty="0" smtClean="0"/>
              <a:t>/*</a:t>
            </a:r>
            <a:r>
              <a:rPr lang="en-US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When technology is widely </a:t>
            </a:r>
            <a:r>
              <a:rPr lang="en-US" b="1" dirty="0" smtClean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used.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88FEDB-CAB0-65F6-22AE-6FFE892E0962}"/>
              </a:ext>
            </a:extLst>
          </p:cNvPr>
          <p:cNvSpPr/>
          <p:nvPr/>
        </p:nvSpPr>
        <p:spPr>
          <a:xfrm>
            <a:off x="2678166" y="5326059"/>
            <a:ext cx="2509929" cy="830997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The amount of publication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</a:t>
            </a:r>
            <a:r>
              <a:rPr lang="en-US" sz="2400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</a:t>
            </a:r>
            <a:endParaRPr kumimoji="0" lang="th-TH" sz="2400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5C87176-3C59-A13D-4A3C-F78CC24B61E6}"/>
              </a:ext>
            </a:extLst>
          </p:cNvPr>
          <p:cNvGrpSpPr/>
          <p:nvPr/>
        </p:nvGrpSpPr>
        <p:grpSpPr>
          <a:xfrm>
            <a:off x="9771508" y="4845197"/>
            <a:ext cx="2744852" cy="1447042"/>
            <a:chOff x="9803988" y="5091395"/>
            <a:chExt cx="2744852" cy="1447042"/>
          </a:xfrm>
        </p:grpSpPr>
        <p:pic>
          <p:nvPicPr>
            <p:cNvPr id="36" name="Picture 2">
              <a:extLst>
                <a:ext uri="{FF2B5EF4-FFF2-40B4-BE49-F238E27FC236}">
                  <a16:creationId xmlns:a16="http://schemas.microsoft.com/office/drawing/2014/main" id="{89DA7027-9B49-A968-4BE9-C12D34E37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03988" y="5091395"/>
              <a:ext cx="1423387" cy="1423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23D0D7-3824-9752-4D0B-CF55C5E0CE0E}"/>
                </a:ext>
              </a:extLst>
            </p:cNvPr>
            <p:cNvSpPr txBox="1"/>
            <p:nvPr/>
          </p:nvSpPr>
          <p:spPr>
            <a:xfrm>
              <a:off x="10842538" y="6230660"/>
              <a:ext cx="17063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ที่มา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https://pbpc.com/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ED2E627F-1452-1AD3-4BD9-BF5F69ED4B82}"/>
              </a:ext>
            </a:extLst>
          </p:cNvPr>
          <p:cNvSpPr/>
          <p:nvPr/>
        </p:nvSpPr>
        <p:spPr>
          <a:xfrm>
            <a:off x="820746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68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B9462E-A98B-F209-3CE4-5C0D59413499}"/>
              </a:ext>
            </a:extLst>
          </p:cNvPr>
          <p:cNvSpPr/>
          <p:nvPr/>
        </p:nvSpPr>
        <p:spPr>
          <a:xfrm>
            <a:off x="3648348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2569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8BA1FF-B907-48E2-A562-57B7065898A5}"/>
              </a:ext>
            </a:extLst>
          </p:cNvPr>
          <p:cNvSpPr/>
          <p:nvPr/>
        </p:nvSpPr>
        <p:spPr>
          <a:xfrm>
            <a:off x="10391803" y="6465273"/>
            <a:ext cx="6335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3E04265-0D80-5171-250E-202541D68F01}"/>
              </a:ext>
            </a:extLst>
          </p:cNvPr>
          <p:cNvSpPr/>
          <p:nvPr/>
        </p:nvSpPr>
        <p:spPr>
          <a:xfrm>
            <a:off x="6875493" y="6473458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70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6ED32B-486A-9214-A1B2-EA3818E31C9A}"/>
              </a:ext>
            </a:extLst>
          </p:cNvPr>
          <p:cNvSpPr/>
          <p:nvPr/>
        </p:nvSpPr>
        <p:spPr>
          <a:xfrm>
            <a:off x="10374088" y="6142330"/>
            <a:ext cx="304800" cy="3420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1203E7-30D3-DB24-3962-23B6EDF38858}"/>
              </a:ext>
            </a:extLst>
          </p:cNvPr>
          <p:cNvSpPr/>
          <p:nvPr/>
        </p:nvSpPr>
        <p:spPr>
          <a:xfrm>
            <a:off x="7521544" y="2092860"/>
            <a:ext cx="1647455" cy="430887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b="1" dirty="0" smtClean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Identify</a:t>
            </a:r>
            <a:endParaRPr lang="en-US" sz="2200" b="1" dirty="0">
              <a:ln w="0">
                <a:noFill/>
              </a:ln>
              <a:solidFill>
                <a:schemeClr val="tx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86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328</Words>
  <Application>Microsoft Office PowerPoint</Application>
  <PresentationFormat>Widescreen</PresentationFormat>
  <Paragraphs>90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Cordia New</vt:lpstr>
      <vt:lpstr>TH Sarabun New</vt:lpstr>
      <vt:lpstr>TH SarabunPSK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Boonyarit Phanitjaruan</dc:creator>
  <cp:lastModifiedBy>Dell</cp:lastModifiedBy>
  <cp:revision>40</cp:revision>
  <cp:lastPrinted>2024-08-27T07:15:59Z</cp:lastPrinted>
  <dcterms:created xsi:type="dcterms:W3CDTF">2023-04-23T03:59:37Z</dcterms:created>
  <dcterms:modified xsi:type="dcterms:W3CDTF">2024-08-27T07:18:38Z</dcterms:modified>
</cp:coreProperties>
</file>